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</p:sldMasterIdLst>
  <p:notesMasterIdLst>
    <p:notesMasterId r:id="rId5"/>
  </p:notesMasterIdLst>
  <p:handoutMasterIdLst>
    <p:handoutMasterId r:id="rId13"/>
  </p:handoutMasterIdLst>
  <p:sldIdLst>
    <p:sldId id="1051" r:id="rId4"/>
    <p:sldId id="922" r:id="rId6"/>
    <p:sldId id="1085" r:id="rId7"/>
    <p:sldId id="942" r:id="rId8"/>
    <p:sldId id="1086" r:id="rId9"/>
    <p:sldId id="1087" r:id="rId10"/>
    <p:sldId id="1088" r:id="rId11"/>
    <p:sldId id="991" r:id="rId12"/>
  </p:sldIdLst>
  <p:sldSz cx="12190095" cy="6858000"/>
  <p:notesSz cx="6858000" cy="992632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u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76FF"/>
    <a:srgbClr val="996633"/>
    <a:srgbClr val="C0504D"/>
    <a:srgbClr val="F39C12"/>
    <a:srgbClr val="0096FF"/>
    <a:srgbClr val="A5C067"/>
    <a:srgbClr val="FF6600"/>
    <a:srgbClr val="86A051"/>
    <a:srgbClr val="9BBB59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43" autoAdjust="0"/>
    <p:restoredTop sz="94153" autoAdjust="0"/>
  </p:normalViewPr>
  <p:slideViewPr>
    <p:cSldViewPr>
      <p:cViewPr varScale="1">
        <p:scale>
          <a:sx n="101" d="100"/>
          <a:sy n="101" d="100"/>
        </p:scale>
        <p:origin x="120" y="312"/>
      </p:cViewPr>
      <p:guideLst>
        <p:guide orient="horz" pos="2057"/>
        <p:guide pos="3839"/>
      </p:guideLst>
    </p:cSldViewPr>
  </p:slideViewPr>
  <p:outlineViewPr>
    <p:cViewPr>
      <p:scale>
        <a:sx n="33" d="100"/>
        <a:sy n="33" d="100"/>
      </p:scale>
      <p:origin x="0" y="46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4050" y="-108"/>
      </p:cViewPr>
      <p:guideLst>
        <p:guide orient="horz" pos="297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4574F-E74A-4E74-A796-A6F6A590D50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3166E-104F-423A-A7C7-83C46CB6460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279C032-4778-4128-91B7-116C866FCAA4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5588EC7-5B95-4E2E-8C0E-85CF9928F581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1A122B-21B4-4C0E-B09E-C8C355F01B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主要任务；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588EC7-5B95-4E2E-8C0E-85CF9928F5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3C656-FDCC-4FED-B4CC-1C59C5E9967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157F5-2C69-47F0-9E46-5B1D14B5997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1613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1613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281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161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16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086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0613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7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79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002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5675" y="273050"/>
            <a:ext cx="68151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00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0.xml"/><Relationship Id="rId8" Type="http://schemas.openxmlformats.org/officeDocument/2006/relationships/slideLayout" Target="../slideLayouts/slideLayout9.xml"/><Relationship Id="rId7" Type="http://schemas.openxmlformats.org/officeDocument/2006/relationships/slideLayout" Target="../slideLayouts/slideLayout8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12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12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B8EF2C8-C02A-4337-8B3B-D701ACDCE1B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6C0495B-7676-4770-9ACF-EC9F155E6AD2}" type="slidenum">
              <a:rPr lang="zh-CN" altLang="en-US"/>
            </a:fld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0" y="857250"/>
            <a:ext cx="12190413" cy="0"/>
          </a:xfrm>
          <a:prstGeom prst="line">
            <a:avLst/>
          </a:prstGeom>
          <a:ln w="44450">
            <a:solidFill>
              <a:srgbClr val="267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D:\桌面备份2020-5\龙芯校企合作介绍\龙芯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901" y="162947"/>
            <a:ext cx="1800200" cy="52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12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121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tags" Target="../tags/tag1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16"/>
          <p:cNvSpPr>
            <a:spLocks noChangeArrowheads="1"/>
          </p:cNvSpPr>
          <p:nvPr/>
        </p:nvSpPr>
        <p:spPr bwMode="auto">
          <a:xfrm>
            <a:off x="0" y="1809105"/>
            <a:ext cx="12190413" cy="2339975"/>
          </a:xfrm>
          <a:prstGeom prst="rect">
            <a:avLst/>
          </a:prstGeom>
          <a:solidFill>
            <a:srgbClr val="267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2000">
              <a:solidFill>
                <a:srgbClr val="FFFFFF"/>
              </a:solidFill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83077"/>
            <a:ext cx="12190413" cy="12962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" name="文本框 6"/>
          <p:cNvSpPr txBox="1"/>
          <p:nvPr/>
        </p:nvSpPr>
        <p:spPr>
          <a:xfrm>
            <a:off x="910590" y="2420620"/>
            <a:ext cx="102850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kumimoji="1" sz="36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第六讲 龙芯2K Linux编程基础</a:t>
            </a:r>
            <a:endParaRPr kumimoji="1" sz="3600" kern="0" dirty="0">
              <a:solidFill>
                <a:srgbClr val="FFFFFF"/>
              </a:solidFill>
              <a:ea typeface="微软雅黑" panose="020B0503020204020204" charset="-122"/>
              <a:sym typeface="+mn-ea"/>
            </a:endParaRPr>
          </a:p>
        </p:txBody>
      </p:sp>
      <p:pic>
        <p:nvPicPr>
          <p:cNvPr id="4" name="Picture 2" descr="D:\桌面备份2020-5\龙芯校企合作介绍\龙芯LOGO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5180" y="188595"/>
            <a:ext cx="1838325" cy="54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 descr="公司图标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905" y="83185"/>
            <a:ext cx="2962275" cy="78549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38"/>
          <p:cNvSpPr txBox="1"/>
          <p:nvPr/>
        </p:nvSpPr>
        <p:spPr>
          <a:xfrm>
            <a:off x="402767" y="3196256"/>
            <a:ext cx="3156500" cy="736744"/>
          </a:xfrm>
          <a:prstGeom prst="rect">
            <a:avLst/>
          </a:prstGeom>
          <a:noFill/>
        </p:spPr>
        <p:txBody>
          <a:bodyPr wrap="square" lIns="115214" tIns="57607" rIns="115214" bIns="57607" rtlCol="0">
            <a:spAutoFit/>
          </a:bodyPr>
          <a:p>
            <a:r>
              <a:rPr lang="en-US" altLang="zh-CN" sz="4000" b="1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CONTENTS</a:t>
            </a:r>
            <a:endParaRPr lang="zh-CN" altLang="en-US" sz="4000" b="1" dirty="0">
              <a:solidFill>
                <a:schemeClr val="bg1">
                  <a:lumMod val="6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文本框 11"/>
          <p:cNvSpPr txBox="1"/>
          <p:nvPr/>
        </p:nvSpPr>
        <p:spPr>
          <a:xfrm>
            <a:off x="1497171" y="2564886"/>
            <a:ext cx="1130360" cy="654948"/>
          </a:xfrm>
          <a:prstGeom prst="rect">
            <a:avLst/>
          </a:prstGeom>
          <a:noFill/>
        </p:spPr>
        <p:txBody>
          <a:bodyPr wrap="none" lIns="115214" tIns="57607" rIns="115214" bIns="57607" rtlCol="0">
            <a:spAutoFit/>
          </a:bodyPr>
          <a:p>
            <a:r>
              <a:rPr lang="zh-CN" altLang="en-US" sz="3500" b="1" dirty="0">
                <a:solidFill>
                  <a:srgbClr val="1A74CC"/>
                </a:solidFill>
                <a:latin typeface="微软雅黑" panose="020B0503020204020204" charset="-122"/>
                <a:ea typeface="微软雅黑" panose="020B0503020204020204" charset="-122"/>
              </a:rPr>
              <a:t>提纲</a:t>
            </a:r>
            <a:endParaRPr lang="zh-CN" altLang="en-US" sz="3500" b="1" dirty="0">
              <a:solidFill>
                <a:srgbClr val="1A74CC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4" name="直接连接符 33"/>
          <p:cNvCxnSpPr/>
          <p:nvPr/>
        </p:nvCxnSpPr>
        <p:spPr>
          <a:xfrm>
            <a:off x="3946932" y="1584408"/>
            <a:ext cx="0" cy="396044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18"/>
          <p:cNvSpPr txBox="1"/>
          <p:nvPr/>
        </p:nvSpPr>
        <p:spPr>
          <a:xfrm>
            <a:off x="4635416" y="2084498"/>
            <a:ext cx="1753870" cy="483235"/>
          </a:xfrm>
          <a:prstGeom prst="rect">
            <a:avLst/>
          </a:prstGeom>
          <a:noFill/>
        </p:spPr>
        <p:txBody>
          <a:bodyPr wrap="none" lIns="115214" tIns="57607" rIns="115214" bIns="57607" rtlCol="0">
            <a:spAutoFit/>
          </a:bodyPr>
          <a:p>
            <a:pPr algn="l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文件描述符</a:t>
            </a:r>
            <a:endParaRPr lang="en-US" altLang="zh-CN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4079123" y="2072402"/>
            <a:ext cx="556293" cy="630942"/>
            <a:chOff x="3541609" y="2047768"/>
            <a:chExt cx="441478" cy="500796"/>
          </a:xfrm>
        </p:grpSpPr>
        <p:sp>
          <p:nvSpPr>
            <p:cNvPr id="37" name="文本框 16"/>
            <p:cNvSpPr txBox="1"/>
            <p:nvPr/>
          </p:nvSpPr>
          <p:spPr>
            <a:xfrm>
              <a:off x="3541609" y="2047768"/>
              <a:ext cx="345008" cy="5007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3500" dirty="0">
                  <a:solidFill>
                    <a:srgbClr val="414455"/>
                  </a:solidFill>
                  <a:ea typeface="微软雅黑" panose="020B0503020204020204" charset="-122"/>
                </a:rPr>
                <a:t>1</a:t>
              </a:r>
              <a:endParaRPr lang="zh-CN" altLang="en-US" sz="3500" dirty="0">
                <a:solidFill>
                  <a:srgbClr val="414455"/>
                </a:solidFill>
                <a:ea typeface="微软雅黑" panose="020B0503020204020204" charset="-122"/>
              </a:endParaRPr>
            </a:p>
          </p:txBody>
        </p:sp>
        <p:cxnSp>
          <p:nvCxnSpPr>
            <p:cNvPr id="38" name="直接连接符 37"/>
            <p:cNvCxnSpPr/>
            <p:nvPr/>
          </p:nvCxnSpPr>
          <p:spPr>
            <a:xfrm flipH="1">
              <a:off x="3736631" y="2227402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文本框 18"/>
          <p:cNvSpPr txBox="1"/>
          <p:nvPr/>
        </p:nvSpPr>
        <p:spPr>
          <a:xfrm>
            <a:off x="4638229" y="2798189"/>
            <a:ext cx="2058670" cy="483235"/>
          </a:xfrm>
          <a:prstGeom prst="rect">
            <a:avLst/>
          </a:prstGeom>
          <a:noFill/>
        </p:spPr>
        <p:txBody>
          <a:bodyPr wrap="none" lIns="115214" tIns="57607" rIns="115214" bIns="57607" rtlCol="0">
            <a:spAutoFit/>
          </a:bodyPr>
          <a:p>
            <a:pPr algn="l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文件操作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函数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4079396" y="2780378"/>
            <a:ext cx="556293" cy="630942"/>
            <a:chOff x="3541609" y="2047768"/>
            <a:chExt cx="441478" cy="500796"/>
          </a:xfrm>
        </p:grpSpPr>
        <p:sp>
          <p:nvSpPr>
            <p:cNvPr id="42" name="文本框 16"/>
            <p:cNvSpPr txBox="1"/>
            <p:nvPr/>
          </p:nvSpPr>
          <p:spPr>
            <a:xfrm>
              <a:off x="3541609" y="2047768"/>
              <a:ext cx="345008" cy="5007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3500" dirty="0">
                  <a:solidFill>
                    <a:srgbClr val="414455"/>
                  </a:solidFill>
                  <a:ea typeface="微软雅黑" panose="020B0503020204020204" charset="-122"/>
                </a:rPr>
                <a:t>2</a:t>
              </a:r>
              <a:endParaRPr lang="zh-CN" altLang="en-US" sz="3500" dirty="0">
                <a:solidFill>
                  <a:srgbClr val="414455"/>
                </a:solidFill>
                <a:ea typeface="微软雅黑" panose="020B0503020204020204" charset="-122"/>
              </a:endParaRPr>
            </a:p>
          </p:txBody>
        </p:sp>
        <p:cxnSp>
          <p:nvCxnSpPr>
            <p:cNvPr id="46" name="直接连接符 45"/>
            <p:cNvCxnSpPr/>
            <p:nvPr/>
          </p:nvCxnSpPr>
          <p:spPr>
            <a:xfrm flipH="1">
              <a:off x="3736631" y="2227402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文本框 18"/>
          <p:cNvSpPr txBox="1"/>
          <p:nvPr/>
        </p:nvSpPr>
        <p:spPr>
          <a:xfrm>
            <a:off x="4635689" y="3512564"/>
            <a:ext cx="2058670" cy="483235"/>
          </a:xfrm>
          <a:prstGeom prst="rect">
            <a:avLst/>
          </a:prstGeom>
          <a:noFill/>
        </p:spPr>
        <p:txBody>
          <a:bodyPr wrap="none" lIns="115214" tIns="57607" rIns="115214" bIns="57607" rtlCol="0">
            <a:spAutoFit/>
          </a:bodyPr>
          <a:p>
            <a:pPr algn="l"/>
            <a:r>
              <a:rPr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用户空间编程</a:t>
            </a:r>
            <a:endParaRPr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48" name="组合 47"/>
          <p:cNvGrpSpPr/>
          <p:nvPr/>
        </p:nvGrpSpPr>
        <p:grpSpPr>
          <a:xfrm>
            <a:off x="4081817" y="3500468"/>
            <a:ext cx="553872" cy="629920"/>
            <a:chOff x="3543530" y="2047768"/>
            <a:chExt cx="439557" cy="499985"/>
          </a:xfrm>
        </p:grpSpPr>
        <p:sp>
          <p:nvSpPr>
            <p:cNvPr id="49" name="文本框 16"/>
            <p:cNvSpPr txBox="1"/>
            <p:nvPr/>
          </p:nvSpPr>
          <p:spPr>
            <a:xfrm>
              <a:off x="3543530" y="2047768"/>
              <a:ext cx="341168" cy="4999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3500" dirty="0">
                  <a:solidFill>
                    <a:srgbClr val="414455"/>
                  </a:solidFill>
                  <a:ea typeface="微软雅黑" panose="020B0503020204020204" charset="-122"/>
                </a:rPr>
                <a:t>3</a:t>
              </a:r>
              <a:endParaRPr lang="en-US" altLang="zh-CN" sz="3500" dirty="0">
                <a:solidFill>
                  <a:srgbClr val="414455"/>
                </a:solidFill>
                <a:ea typeface="微软雅黑" panose="020B0503020204020204" charset="-122"/>
              </a:endParaRPr>
            </a:p>
          </p:txBody>
        </p:sp>
        <p:cxnSp>
          <p:nvCxnSpPr>
            <p:cNvPr id="50" name="直接连接符 49"/>
            <p:cNvCxnSpPr/>
            <p:nvPr/>
          </p:nvCxnSpPr>
          <p:spPr>
            <a:xfrm flipH="1">
              <a:off x="3736631" y="2227402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图片 5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  <p:bldP spid="30" grpId="0"/>
      <p:bldP spid="30" grpId="1"/>
      <p:bldP spid="35" grpId="0"/>
      <p:bldP spid="39" grpId="0"/>
      <p:bldP spid="47" grpId="0"/>
      <p:bldP spid="35" grpId="1"/>
      <p:bldP spid="39" grpId="1"/>
      <p:bldP spid="4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一、文件描述符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10970895" cy="1751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FD(file descriptor)：文件描述符。一般指的是Linux中一个进程访问文件的唯一标识。当我们在Linux中打开一个文件的时候，都会创建一个文件描述符。每一个文件描述符的出现必然有一个对应的“文件”。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不同的文件描述符可能对应同一个文件。即文件描述符和文件的关系是n:1。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系统会为每一个进程维护一个文件描述符表，所有的文件描述符都会在这个表里面创建一个索引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3246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文件描述符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7" name="图片 6" descr="8a1898499b234b59b835e0fd929dfe0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355" y="3500755"/>
            <a:ext cx="6559550" cy="288671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二、文件操作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函数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1097089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     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  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如何创建一个文件描述符，或者说如何打开一个设备文件？这里就需要使用到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open()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函数，调用后就会返回一个文件描述符。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如：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7818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创建文件描述符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graphicFrame>
        <p:nvGraphicFramePr>
          <p:cNvPr id="13" name="表格 12"/>
          <p:cNvGraphicFramePr/>
          <p:nvPr>
            <p:custDataLst>
              <p:tags r:id="rId2"/>
            </p:custDataLst>
          </p:nvPr>
        </p:nvGraphicFramePr>
        <p:xfrm>
          <a:off x="6527165" y="2474595"/>
          <a:ext cx="5292725" cy="1908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9975"/>
                <a:gridCol w="4222750"/>
              </a:tblGrid>
              <a:tr h="2120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标志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含义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0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O_RDONLY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以只读的方式打开文件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0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O_WRONLY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以只写的方式打开文件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0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O_RDWR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以读写的方式打开文件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0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O_APPEND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以追加的方式打开文件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0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O_CREAT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创建一个文件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0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O_EXEC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如果使用了O_CREAT而且文件已经存在，就会发生一个错误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0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O_NONBLOCK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以非阻塞的方式打开一个文件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0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O_TRUNC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如果文件已经存在，则删除文件的内容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78790" y="4580890"/>
            <a:ext cx="1097089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     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  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上面的代码创建并打开了一个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“hello.txt”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文件，将其设置为读写模式，向其写入字符串后，关闭这个字符描述符，也就是关闭了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文件。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  <a:sym typeface="+mn-ea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365" y="2636520"/>
            <a:ext cx="6129655" cy="155638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二、文件操作函数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10970895" cy="869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     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  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除了上面的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open()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函数外，我们看到还使用其他函数对文件进行了操作，比较常见的操作函数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有：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  <a:sym typeface="+mn-ea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endParaRPr lang="zh-CN" altLang="en-US" sz="1575" dirty="0">
              <a:solidFill>
                <a:srgbClr val="00B0F0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5532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文件操作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函数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35" y="2780665"/>
            <a:ext cx="5842000" cy="251714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二、文件操作函数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1097089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     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同时，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C库</a:t>
            </a:r>
            <a:r>
              <a:rPr 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提供了另一套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操作独立于具体操作系统平台</a:t>
            </a:r>
            <a:r>
              <a:rPr 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的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文件函数</a:t>
            </a:r>
            <a:r>
              <a:rPr 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。</a:t>
            </a:r>
            <a:endParaRPr lang="zh-CN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endParaRPr lang="zh-CN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47828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C库文件函数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35" y="2276475"/>
            <a:ext cx="6231255" cy="320548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三、用户空间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编程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  <a:sym typeface="+mn-ea"/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0960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编写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程序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690" y="1772920"/>
            <a:ext cx="5543550" cy="44577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9055" y="4408805"/>
            <a:ext cx="1000125" cy="7905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rcRect r="43115" b="57439"/>
          <a:stretch>
            <a:fillRect/>
          </a:stretch>
        </p:blipFill>
        <p:spPr>
          <a:xfrm>
            <a:off x="6958965" y="1564005"/>
            <a:ext cx="4464685" cy="138239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07525" y="4408805"/>
            <a:ext cx="1295400" cy="885825"/>
          </a:xfrm>
          <a:prstGeom prst="rect">
            <a:avLst/>
          </a:prstGeom>
        </p:spPr>
      </p:pic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7247255" y="5445125"/>
            <a:ext cx="4658995" cy="50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     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  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文成的可执行文件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fd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和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txt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文本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8327390" y="3068955"/>
            <a:ext cx="1717675" cy="50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程序运行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结果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22598" y="2060848"/>
            <a:ext cx="1116124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8" tIns="60954" rIns="121908" bIns="6095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5900" b="1" dirty="0">
                <a:solidFill>
                  <a:srgbClr val="2676FF"/>
                </a:solidFill>
                <a:ea typeface="微软雅黑" panose="020B0503020204020204" charset="-122"/>
              </a:rPr>
              <a:t>感谢</a:t>
            </a:r>
            <a:r>
              <a:rPr lang="zh-CN" altLang="en-US" sz="5900" b="1" dirty="0">
                <a:solidFill>
                  <a:srgbClr val="2676FF"/>
                </a:solidFill>
                <a:ea typeface="微软雅黑" panose="020B0503020204020204" charset="-122"/>
              </a:rPr>
              <a:t>观看！</a:t>
            </a:r>
            <a:endParaRPr lang="zh-CN" altLang="en-US" sz="59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TABLE_BEAUTIFY" val="smartTable{5ca58d5a-4880-466e-8988-7c5ddaeeb5eb}"/>
  <p:tag name="TABLE_ENDDRAG_ORIGIN_RECT" val="416*149"/>
  <p:tag name="TABLE_ENDDRAG_RECT" val="496*216*416*149"/>
</p:tagLst>
</file>

<file path=ppt/theme/theme1.xml><?xml version="1.0" encoding="utf-8"?>
<a:theme xmlns:a="http://schemas.openxmlformats.org/drawingml/2006/main" name="1_蓝色模板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雅黑+Arial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96633">
            <a:alpha val="52000"/>
          </a:srgbClr>
        </a:solidFill>
        <a:ln w="12700" cap="flat">
          <a:noFill/>
          <a:miter lim="400000"/>
        </a:ln>
      </a:spPr>
      <a:bodyPr wrap="square" lIns="0" tIns="0" rIns="0" bIns="0" numCol="1" anchor="ctr">
        <a:noAutofit/>
      </a:bodyPr>
      <a:lstStyle>
        <a:defPPr algn="ctr" defTabSz="1088390">
          <a:defRPr sz="2100">
            <a:solidFill>
              <a:prstClr val="black">
                <a:lumMod val="85000"/>
                <a:lumOff val="15000"/>
              </a:prstClr>
            </a:solidFill>
            <a:latin typeface="微软雅黑" panose="020B0503020204020204" charset="-122"/>
          </a:defRPr>
        </a:defPPr>
      </a:lstStyle>
    </a:spDef>
    <a:lnDef>
      <a:spPr>
        <a:ln w="19050">
          <a:solidFill>
            <a:srgbClr val="86A051"/>
          </a:solidFill>
        </a:ln>
      </a:spPr>
      <a:bodyPr/>
      <a:lstStyle/>
      <a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744</Words>
  <Application>WPS 演示</Application>
  <PresentationFormat>自定义</PresentationFormat>
  <Paragraphs>94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Calibri</vt:lpstr>
      <vt:lpstr>Arial Unicode MS</vt:lpstr>
      <vt:lpstr>1_蓝色模板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USER-</dc:creator>
  <cp:lastModifiedBy>万里云间戍</cp:lastModifiedBy>
  <cp:revision>2010</cp:revision>
  <cp:lastPrinted>2017-03-08T07:37:00Z</cp:lastPrinted>
  <dcterms:created xsi:type="dcterms:W3CDTF">2016-05-14T15:44:00Z</dcterms:created>
  <dcterms:modified xsi:type="dcterms:W3CDTF">2022-04-12T03:10:14Z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2052-11.1.0.11045</vt:lpwstr>
  </property>
  <property fmtid="{D5CDD505-2E9C-101B-9397-08002B2CF9AE}" pid="3" name="ICV">
    <vt:lpwstr>D7F8B2C32B3945F99CA91C527F0641B8</vt:lpwstr>
  </property>
</Properties>
</file>